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57" r:id="rId3"/>
    <p:sldId id="258" r:id="rId4"/>
    <p:sldId id="259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C5ECF-7D61-41CA-803C-69EE30D73BDB}" type="datetimeFigureOut">
              <a:rPr lang="th-TH" smtClean="0"/>
              <a:pPr/>
              <a:t>25/08/57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64E95-7163-4750-894D-C7A4F69F3C7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19293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64E95-7163-4750-894D-C7A4F69F3C7E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6055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04B8-860B-497C-B781-F9A92A5ABB97}" type="datetimeFigureOut">
              <a:rPr lang="th-TH" smtClean="0"/>
              <a:pPr/>
              <a:t>25/08/57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4752-DCB7-4115-9D43-071E937CE3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38641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04B8-860B-497C-B781-F9A92A5ABB97}" type="datetimeFigureOut">
              <a:rPr lang="th-TH" smtClean="0"/>
              <a:pPr/>
              <a:t>25/08/57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4752-DCB7-4115-9D43-071E937CE3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3957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04B8-860B-497C-B781-F9A92A5ABB97}" type="datetimeFigureOut">
              <a:rPr lang="th-TH" smtClean="0"/>
              <a:pPr/>
              <a:t>25/08/57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4752-DCB7-4115-9D43-071E937CE3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5286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04B8-860B-497C-B781-F9A92A5ABB97}" type="datetimeFigureOut">
              <a:rPr lang="th-TH" smtClean="0"/>
              <a:pPr/>
              <a:t>25/08/57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4752-DCB7-4115-9D43-071E937CE3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6199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04B8-860B-497C-B781-F9A92A5ABB97}" type="datetimeFigureOut">
              <a:rPr lang="th-TH" smtClean="0"/>
              <a:pPr/>
              <a:t>25/08/57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4752-DCB7-4115-9D43-071E937CE3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816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04B8-860B-497C-B781-F9A92A5ABB97}" type="datetimeFigureOut">
              <a:rPr lang="th-TH" smtClean="0"/>
              <a:pPr/>
              <a:t>25/08/57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4752-DCB7-4115-9D43-071E937CE3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181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04B8-860B-497C-B781-F9A92A5ABB97}" type="datetimeFigureOut">
              <a:rPr lang="th-TH" smtClean="0"/>
              <a:pPr/>
              <a:t>25/08/57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4752-DCB7-4115-9D43-071E937CE3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94026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04B8-860B-497C-B781-F9A92A5ABB97}" type="datetimeFigureOut">
              <a:rPr lang="th-TH" smtClean="0"/>
              <a:pPr/>
              <a:t>25/08/57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4752-DCB7-4115-9D43-071E937CE3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86322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04B8-860B-497C-B781-F9A92A5ABB97}" type="datetimeFigureOut">
              <a:rPr lang="th-TH" smtClean="0"/>
              <a:pPr/>
              <a:t>25/08/57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4752-DCB7-4115-9D43-071E937CE3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68219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04B8-860B-497C-B781-F9A92A5ABB97}" type="datetimeFigureOut">
              <a:rPr lang="th-TH" smtClean="0"/>
              <a:pPr/>
              <a:t>25/08/57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4752-DCB7-4115-9D43-071E937CE3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8608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04B8-860B-497C-B781-F9A92A5ABB97}" type="datetimeFigureOut">
              <a:rPr lang="th-TH" smtClean="0"/>
              <a:pPr/>
              <a:t>25/08/57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4752-DCB7-4115-9D43-071E937CE3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9782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D04B8-860B-497C-B781-F9A92A5ABB97}" type="datetimeFigureOut">
              <a:rPr lang="th-TH" smtClean="0"/>
              <a:pPr/>
              <a:t>25/08/57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64752-DCB7-4115-9D43-071E937CE3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69284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รายงานวิเคราะห์สถานการณ์การเงินการคลัง</a:t>
            </a:r>
            <a:b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หน่วยบริการในเขตบริการสุขภาพที่ 10</a:t>
            </a:r>
            <a:b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ณ 31 ก.ค. 2557</a:t>
            </a:r>
            <a:endParaRPr lang="th-TH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1406" y="116632"/>
            <a:ext cx="8893082" cy="526286"/>
          </a:xfrm>
          <a:solidFill>
            <a:srgbClr val="FFFF99"/>
          </a:solidFill>
        </p:spPr>
        <p:txBody>
          <a:bodyPr>
            <a:noAutofit/>
          </a:bodyPr>
          <a:lstStyle/>
          <a:p>
            <a:r>
              <a:rPr lang="th-TH" sz="2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สรุปรายงานความเสี่ยงการเงินการคลัง (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Risk Score</a:t>
            </a: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 ณ </a:t>
            </a:r>
            <a:r>
              <a:rPr lang="th-TH" sz="2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31 </a:t>
            </a: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ก.ค. </a:t>
            </a:r>
            <a:r>
              <a:rPr lang="th-TH" sz="2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  <a:endParaRPr lang="th-TH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42732091"/>
              </p:ext>
            </p:extLst>
          </p:nvPr>
        </p:nvGraphicFramePr>
        <p:xfrm>
          <a:off x="107504" y="692696"/>
          <a:ext cx="8856984" cy="57732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2519"/>
                <a:gridCol w="1205410"/>
                <a:gridCol w="2269145"/>
                <a:gridCol w="3659910"/>
              </a:tblGrid>
              <a:tr h="432047">
                <a:tc rowSpan="2"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fontAlgn="b"/>
                      <a:r>
                        <a:rPr lang="th-TH" sz="2000" b="1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fontAlgn="b"/>
                      <a:r>
                        <a:rPr lang="th-TH" sz="2000" b="1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/>
                </a:tc>
              </a:tr>
              <a:tr h="628987">
                <a:tc vMerge="1">
                  <a:txBody>
                    <a:bodyPr/>
                    <a:lstStyle/>
                    <a:p>
                      <a:pPr algn="ctr" fontAlgn="b"/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2000" b="1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แห่ง)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 วิกฤติ</a:t>
                      </a:r>
                      <a:r>
                        <a:rPr lang="th-TH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 7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ไม่ส่งรายงานงบการเงิน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6682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อุบลราชธานี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50พรรษาฯ,</a:t>
                      </a:r>
                      <a:r>
                        <a:rPr lang="th-TH" sz="20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เขมราฐ</a:t>
                      </a:r>
                      <a:r>
                        <a:rPr lang="th-TH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,กุด</a:t>
                      </a:r>
                      <a:r>
                        <a:rPr lang="th-TH" sz="20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ข้าวปุ้น</a:t>
                      </a:r>
                      <a:r>
                        <a:rPr lang="th-TH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,โพธิ์ไทร,</a:t>
                      </a:r>
                    </a:p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ศรีเมืองใหม่,โขงเจียม</a:t>
                      </a:r>
                    </a:p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บุณฑริก</a:t>
                      </a:r>
                      <a:endParaRPr lang="th-TH" sz="20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รพ.วารินฯ ***</a:t>
                      </a:r>
                      <a:endParaRPr lang="th-TH" sz="2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72093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ศรีสะ</a:t>
                      </a:r>
                      <a:r>
                        <a:rPr lang="th-TH" sz="2000" b="1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เกษ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th-TH" sz="20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ส่งครบทุกแห่ง</a:t>
                      </a:r>
                      <a:endParaRPr lang="th-TH" sz="2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20081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ยโสธร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ค้อวัง,</a:t>
                      </a:r>
                      <a:r>
                        <a:rPr lang="th-TH" sz="20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เลิง</a:t>
                      </a:r>
                      <a:r>
                        <a:rPr lang="th-TH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นกทา</a:t>
                      </a:r>
                      <a:endParaRPr lang="th-TH" sz="20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ส่งครบทุกแห่ง</a:t>
                      </a:r>
                      <a:endParaRPr lang="th-TH" sz="2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6682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อำนาจเจริญ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พนา,หัวตะพาน</a:t>
                      </a:r>
                    </a:p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ลืออำนาจ, </a:t>
                      </a:r>
                    </a:p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เส</a:t>
                      </a:r>
                      <a:r>
                        <a:rPr lang="th-TH" sz="20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นางค</a:t>
                      </a:r>
                      <a:r>
                        <a:rPr lang="th-TH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นิคม</a:t>
                      </a:r>
                      <a:endParaRPr lang="th-TH" sz="20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0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รพท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อำนาจฯ , รพ.ปทุมราชวงศา</a:t>
                      </a:r>
                      <a:endParaRPr lang="th-TH" sz="2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69776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มุกดาหาร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ดงหลวง</a:t>
                      </a:r>
                      <a:endParaRPr lang="th-TH" sz="20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0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รพท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.มุกดาหาร, รพ.คำชะอี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166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389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09142591"/>
              </p:ext>
            </p:extLst>
          </p:nvPr>
        </p:nvGraphicFramePr>
        <p:xfrm>
          <a:off x="4201" y="476673"/>
          <a:ext cx="8888278" cy="62646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066"/>
                <a:gridCol w="1254301"/>
                <a:gridCol w="1427270"/>
                <a:gridCol w="792088"/>
                <a:gridCol w="648072"/>
                <a:gridCol w="720080"/>
                <a:gridCol w="1800200"/>
                <a:gridCol w="1800201"/>
              </a:tblGrid>
              <a:tr h="26278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ร.พ</a:t>
                      </a:r>
                      <a:r>
                        <a:rPr lang="th-TH" sz="14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QR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Cash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ทุนสำรองสุทธิ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รายรับ-รายจ่ายสุทธิ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5411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อุบลราชธานี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๕๐</a:t>
                      </a:r>
                      <a:r>
                        <a:rPr lang="th-TH" sz="14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พรรษา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0.65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0.39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 40,453,689.54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17,342,215.63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627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อุบลราชธานี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สำโรง,</a:t>
                      </a:r>
                      <a:r>
                        <a:rPr lang="th-TH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รพช.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0.52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0.44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0.37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 20,381,548.46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3,122,140.85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627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อำนาจเจริญ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หัวตะพาน,รพช.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0.31 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0.21 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0.10 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 18,781,870.76 </a:t>
                      </a:r>
                      <a:endParaRPr lang="th-TH" sz="1400" b="0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4,667,878.43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627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ยโสธร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เลิงนกทา,รพร.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0.79 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0.70 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0.42 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 13,836,077.95 </a:t>
                      </a:r>
                      <a:endParaRPr lang="th-TH" sz="1400" b="0" i="0" u="none" strike="noStrike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12,507,578.65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627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อุบลราชธานี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กุดข้าวปุ้น,รพช.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0.62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0.48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0.35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 13,570,133.75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6,583,016.39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627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อำนาจเจริญ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เสนางคนิคม,รพช.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0.42 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0.27 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0.15 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 13,049,831.39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4,159,421.39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627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อุบลราชธานี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ตาลสุม,รพช.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0.52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0.35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 10,318,818.04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6,621,394.19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627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อำนาจเจริญ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ลืออำนาจ,รพช.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0.76 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0.64 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0.48 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   6,161,076.43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1,515,199.49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627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อุบลราชธานี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เดชอุดม, รพร.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0.96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0.82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0.62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   5,746,821.73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22,524,747.92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627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มุกดาหาร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ดงหลวง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0.96 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0.82 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0.70 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   4,424,760.89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1,963,961.26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627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อุบลราชธานี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โพธิ์ไทร,รพช.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0.86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0.79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0.73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   4,209,713.68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2,653,472.59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627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อุบลราชธานี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ศรีเมืองใหม่,รพช.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0.88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0.74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0.62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   3,889,852.04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1,038,075.03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627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อำนาจเจริญ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พนา,รพช.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0.83 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0.75 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0.52 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140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   3,020,797.72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2,912,528.35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627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ยโสธร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ค้อวัง,รพช.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0.89 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0.78 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0.67 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   1,368,833.70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1,488,989.48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627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อุบลราชธานี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เขมราฐ,รพช.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0.99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0.89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0.67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     719,518.46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2,514,173.77 </a:t>
                      </a:r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1979712" y="25460"/>
            <a:ext cx="48365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ความเสี่ยง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การเงินการคลัง </a:t>
            </a:r>
            <a:r>
              <a:rPr lang="th-TH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ระดับ 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xmlns="" val="20389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562670"/>
            <a:ext cx="8229600" cy="922114"/>
          </a:xfrm>
        </p:spPr>
        <p:txBody>
          <a:bodyPr>
            <a:normAutofit/>
          </a:bodyPr>
          <a:lstStyle/>
          <a:p>
            <a:r>
              <a:rPr lang="th-TH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ความเสี่ยงการเงินการคลัง ระดับ 6</a:t>
            </a:r>
            <a:endParaRPr lang="th-TH" sz="28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24972691"/>
              </p:ext>
            </p:extLst>
          </p:nvPr>
        </p:nvGraphicFramePr>
        <p:xfrm>
          <a:off x="107504" y="1484784"/>
          <a:ext cx="8888278" cy="13257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066"/>
                <a:gridCol w="1254301"/>
                <a:gridCol w="1427270"/>
                <a:gridCol w="792088"/>
                <a:gridCol w="648072"/>
                <a:gridCol w="720080"/>
                <a:gridCol w="1800200"/>
                <a:gridCol w="1800201"/>
              </a:tblGrid>
              <a:tr h="42298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ร.พ</a:t>
                      </a:r>
                      <a:r>
                        <a:rPr lang="th-TH" sz="14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QR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Cash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ทุนสำรองสุทธิ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รายรับ-รายจ่ายสุทธิ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8208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มุกดาหาร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นิคมคำสร้อย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1.03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0.93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0.85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   2,279,320.69 </a:t>
                      </a:r>
                    </a:p>
                  </a:txBody>
                  <a:tcPr marL="7620" marR="7620" marT="7620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1,030,067.00 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067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อุบลราชธานี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นาจะหลวย,รพช.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0.81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     948,844.28 </a:t>
                      </a:r>
                    </a:p>
                  </a:txBody>
                  <a:tcPr marL="7620" marR="7620" marT="7620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2,310,956.66 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ตัวแทนเนื้อหา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74128351"/>
              </p:ext>
            </p:extLst>
          </p:nvPr>
        </p:nvGraphicFramePr>
        <p:xfrm>
          <a:off x="76210" y="3998212"/>
          <a:ext cx="8888278" cy="21670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066"/>
                <a:gridCol w="1254301"/>
                <a:gridCol w="1427270"/>
                <a:gridCol w="792088"/>
                <a:gridCol w="648072"/>
                <a:gridCol w="720080"/>
                <a:gridCol w="1800200"/>
                <a:gridCol w="1800201"/>
              </a:tblGrid>
              <a:tr h="42298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ร.พ</a:t>
                      </a:r>
                      <a:r>
                        <a:rPr lang="th-TH" sz="14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QR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Cash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ทุนสำรองสุทธิ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รายรับ-รายจ่ายสุทธิ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8208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อุบลราชธานี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เขื่องใน,</a:t>
                      </a:r>
                      <a:r>
                        <a:rPr lang="th-T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รพช.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2,995,518.97 </a:t>
                      </a:r>
                    </a:p>
                  </a:txBody>
                  <a:tcPr marL="7620" marR="7620" marT="7620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16,470,306.83 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067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ศรีสะ</a:t>
                      </a:r>
                      <a:r>
                        <a:rPr lang="th-T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เกษ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ไพรบึง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1.03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0.97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0.82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1,313,333.89 </a:t>
                      </a:r>
                    </a:p>
                  </a:txBody>
                  <a:tcPr marL="7620" marR="7620" marT="7620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8,869,644.37 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067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ยโสธร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ไทยเจริญ,รพช.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1.06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0.97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0.80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800,140.73 </a:t>
                      </a:r>
                    </a:p>
                  </a:txBody>
                  <a:tcPr marL="7620" marR="7620" marT="7620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   883,998.45 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067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มุกดาหาร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ดอนตาล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1.08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0.96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0.85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1,595,160.48 </a:t>
                      </a:r>
                    </a:p>
                  </a:txBody>
                  <a:tcPr marL="7620" marR="7620" marT="7620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      6,006,824.34 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302840" y="3220114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ความเสี่ยงการเงินการคลัง ระดับ 5</a:t>
            </a:r>
            <a:endParaRPr lang="th-TH" sz="28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คำบรรยายภาพแบบสี่เหลี่ยม 6"/>
          <p:cNvSpPr/>
          <p:nvPr/>
        </p:nvSpPr>
        <p:spPr>
          <a:xfrm>
            <a:off x="7272964" y="260648"/>
            <a:ext cx="1728192" cy="648072"/>
          </a:xfrm>
          <a:prstGeom prst="wedgeRectCallout">
            <a:avLst>
              <a:gd name="adj1" fmla="val -50936"/>
              <a:gd name="adj2" fmla="val 83765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7488988" y="37504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/>
              <a:t>ต้องเฝ้าระวัง</a:t>
            </a:r>
            <a:endParaRPr lang="th-TH" sz="2400" b="1" dirty="0"/>
          </a:p>
        </p:txBody>
      </p:sp>
      <p:sp>
        <p:nvSpPr>
          <p:cNvPr id="9" name="คำบรรยายภาพแบบสี่เหลี่ยม 8"/>
          <p:cNvSpPr/>
          <p:nvPr/>
        </p:nvSpPr>
        <p:spPr>
          <a:xfrm>
            <a:off x="7201526" y="3000372"/>
            <a:ext cx="1728192" cy="572644"/>
          </a:xfrm>
          <a:prstGeom prst="wedgeRectCallout">
            <a:avLst>
              <a:gd name="adj1" fmla="val -47969"/>
              <a:gd name="adj2" fmla="val 86402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7417550" y="3039343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/>
              <a:t>ต้องเฝ้าระวัง</a:t>
            </a:r>
            <a:endParaRPr lang="th-TH" sz="2400" b="1" dirty="0"/>
          </a:p>
        </p:txBody>
      </p:sp>
    </p:spTree>
    <p:extLst>
      <p:ext uri="{BB962C8B-B14F-4D97-AF65-F5344CB8AC3E}">
        <p14:creationId xmlns:p14="http://schemas.microsoft.com/office/powerpoint/2010/main" xmlns="" val="386505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9690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รายงานผลการประเมินระดับความสำเร็จ</a:t>
            </a:r>
            <a:b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การบริหารการเงินการคลัง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FAI </a:t>
            </a:r>
            <a:r>
              <a:rPr lang="th-TH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ไตรมาส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3/2557</a:t>
            </a:r>
            <a:endParaRPr lang="th-TH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44546862"/>
              </p:ext>
            </p:extLst>
          </p:nvPr>
        </p:nvGraphicFramePr>
        <p:xfrm>
          <a:off x="467545" y="1071546"/>
          <a:ext cx="8208912" cy="4778854"/>
        </p:xfrm>
        <a:graphic>
          <a:graphicData uri="http://schemas.openxmlformats.org/drawingml/2006/table">
            <a:tbl>
              <a:tblPr/>
              <a:tblGrid>
                <a:gridCol w="1642384"/>
                <a:gridCol w="2334471"/>
                <a:gridCol w="2491452"/>
                <a:gridCol w="1740605"/>
              </a:tblGrid>
              <a:tr h="562218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เขตบริการสุขภาพ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จำนวนจังหวัดภายในเขต (จังหวัด)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</a:t>
                      </a:r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โรงพยาบาล</a:t>
                      </a:r>
                    </a:p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ภายใน</a:t>
                      </a:r>
                      <a:r>
                        <a:rPr lang="th-TH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เขต (แห่ง)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คะแนนเฉลี่ย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1109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90.69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1109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88.12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1109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93.45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1109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84.11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1109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88.29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1109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69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85.55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1109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87.47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1109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91.99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1109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88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93.25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1109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85.68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81109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71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91.06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1109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87.31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43328">
                <a:tc gridSpan="3">
                  <a:txBody>
                    <a:bodyPr/>
                    <a:lstStyle/>
                    <a:p>
                      <a:pPr algn="r"/>
                      <a:r>
                        <a:rPr lang="th-TH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คะแนนเฉลี่ย </a:t>
                      </a:r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ระดับประเทศ จากจำนวน 12 เขต 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88.91</a:t>
                      </a:r>
                      <a:r>
                        <a:rPr lang="th-TH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/>
                      </a:r>
                      <a:br>
                        <a:rPr lang="th-TH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00338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/>
            </a:r>
            <a:br>
              <a: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</a:b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213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รายงานผลการประเมินระดับความสำเร็จ</a:t>
            </a:r>
            <a:b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การบริหารการเงินการคลัง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FAI </a:t>
            </a:r>
            <a:r>
              <a:rPr lang="th-TH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ไตรมาส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3/2557</a:t>
            </a:r>
            <a:endParaRPr lang="th-TH" sz="2400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27853336"/>
              </p:ext>
            </p:extLst>
          </p:nvPr>
        </p:nvGraphicFramePr>
        <p:xfrm>
          <a:off x="395536" y="1628800"/>
          <a:ext cx="8280920" cy="2916325"/>
        </p:xfrm>
        <a:graphic>
          <a:graphicData uri="http://schemas.openxmlformats.org/drawingml/2006/table">
            <a:tbl>
              <a:tblPr/>
              <a:tblGrid>
                <a:gridCol w="3358373"/>
                <a:gridCol w="3358373"/>
                <a:gridCol w="1564174"/>
              </a:tblGrid>
              <a:tr h="322802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  <a:endParaRPr lang="th-TH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จำนวนโรงพยาบาลภายในจังหวัด (แห่ง)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คะแนนเฉลี่ย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2802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อุบลราชธานี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</a:t>
                      </a:r>
                      <a:endParaRPr lang="th-TH" sz="2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85.45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22802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ศรีสะ</a:t>
                      </a:r>
                      <a:r>
                        <a:rPr lang="th-TH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เกษ</a:t>
                      </a:r>
                      <a:endParaRPr lang="th-TH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</a:t>
                      </a:r>
                      <a:endParaRPr lang="th-TH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88.42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2802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ยโสธร</a:t>
                      </a:r>
                      <a:endParaRPr lang="th-TH" sz="2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85.11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22802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อำนาจเจริญ</a:t>
                      </a:r>
                      <a:endParaRPr lang="th-TH" sz="2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80.86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280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มุกดาหาร</a:t>
                      </a:r>
                      <a:endParaRPr lang="th-TH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88.57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692715">
                <a:tc gridSpan="2">
                  <a:txBody>
                    <a:bodyPr/>
                    <a:lstStyle/>
                    <a:p>
                      <a:pPr algn="r"/>
                      <a:r>
                        <a:rPr lang="th-TH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คะแนนเฉลี่ย </a:t>
                      </a:r>
                      <a:r>
                        <a:rPr lang="th-TH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ระดับเขต </a:t>
                      </a:r>
                      <a:r>
                        <a:rPr lang="th-TH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 จังหวัด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85.68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4843386"/>
            <a:ext cx="533671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*FAI =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ประสิทธิภาพการบริหารการเงินการคลังใน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4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กิจกรรมหลัก คือ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ระบบควบคุมภายใน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การพัฒนาคุณภาพบัญชี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ประสิทธิภาพการบริหารการเงินการคลัง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การพัฒนาการจัดทำต้นทุนบริการ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658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ปัญหาอุปสรรคที่เป็นโอกาสในการพัฒนา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คือ</a:t>
            </a:r>
            <a:endParaRPr lang="th-TH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th-TH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พัฒนาระบบบริหารการเงินการคลัง 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FAI </a:t>
            </a:r>
            <a:r>
              <a:rPr lang="th-TH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(ระบบควบคุมภายใน,  </a:t>
            </a:r>
            <a:r>
              <a:rPr lang="th-TH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การ</a:t>
            </a:r>
            <a:r>
              <a:rPr lang="th-TH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พัฒนาคุณภาพบัญชี, ประสิทธิภาพการบริหารการเงินการคลัง และการพัฒนาการจัดทำต้นทุนบริการ) ให้มีประสิทธิภาพมีคะแนนค่าเฉลี่ยในทุกจังหวัด ที่มากกว่าในระดับประเทศ โดยเฉพาะอย่างยิ่งในเรื่อง คุณภาพระบบบัญชี  </a:t>
            </a:r>
            <a:r>
              <a:rPr lang="th-TH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ความถูกต้อง และ</a:t>
            </a:r>
            <a:r>
              <a:rPr lang="th-TH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วินัยด้านการเงินการคลังในหน่วยบริการ  </a:t>
            </a:r>
          </a:p>
          <a:p>
            <a:pPr marL="457200" lvl="0" indent="-457200">
              <a:buFont typeface="+mj-lt"/>
              <a:buAutoNum type="arabicPeriod"/>
            </a:pPr>
            <a:r>
              <a:rPr lang="th-TH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การสร้างกลไกในการขับเคลื่อนในทุกระดับอย่างมีประสิทธิภาพ   เพื่อแก้ปัญหาการเงินการคลังในหน่วยบริการที่มีวิกฤติระดับ 7 </a:t>
            </a:r>
          </a:p>
          <a:p>
            <a:pPr marL="457200" lvl="0" indent="-457200">
              <a:buFont typeface="+mj-lt"/>
              <a:buAutoNum type="arabicPeriod"/>
            </a:pPr>
            <a:r>
              <a:rPr lang="th-TH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ผู้บริหารหน่วยบริการต้องเอาใจใส่ ติดตามกำกับ ตลอดจนการนำมาตรการด้านการเงินการคลังของเขตทั้ง 6 ข้อ สู่การปฏิบัติด้วย</a:t>
            </a:r>
            <a:endParaRPr lang="en-US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th-TH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737</Words>
  <Application>Microsoft Office PowerPoint</Application>
  <PresentationFormat>นำเสนอทางหน้าจอ (4:3)</PresentationFormat>
  <Paragraphs>321</Paragraphs>
  <Slides>7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ชุดรูปแบบของ Office</vt:lpstr>
      <vt:lpstr>รายงานวิเคราะห์สถานการณ์การเงินการคลัง หน่วยบริการในเขตบริการสุขภาพที่ 10 ณ 31 ก.ค. 2557</vt:lpstr>
      <vt:lpstr> สรุปรายงานความเสี่ยงการเงินการคลัง (Risk Score)  ณ 31 ก.ค. 57</vt:lpstr>
      <vt:lpstr>ภาพนิ่ง 3</vt:lpstr>
      <vt:lpstr>ความเสี่ยงการเงินการคลัง ระดับ 6</vt:lpstr>
      <vt:lpstr>รายงานผลการประเมินระดับความสำเร็จ การบริหารการเงินการคลัง FAI ไตรมาส 3/2557</vt:lpstr>
      <vt:lpstr>รายงานผลการประเมินระดับความสำเร็จ การบริหารการเงินการคลัง FAI ไตรมาส 3/2557</vt:lpstr>
      <vt:lpstr>ปัญหาอุปสรรคที่เป็นโอกาสในการพัฒนา คือ</vt:lpstr>
    </vt:vector>
  </TitlesOfParts>
  <Company>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USER</cp:lastModifiedBy>
  <cp:revision>55</cp:revision>
  <dcterms:created xsi:type="dcterms:W3CDTF">2014-08-24T14:57:35Z</dcterms:created>
  <dcterms:modified xsi:type="dcterms:W3CDTF">2014-08-25T06:24:24Z</dcterms:modified>
</cp:coreProperties>
</file>